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45" r:id="rId2"/>
    <p:sldId id="433" r:id="rId3"/>
    <p:sldId id="448" r:id="rId4"/>
    <p:sldId id="449" r:id="rId5"/>
    <p:sldId id="450" r:id="rId6"/>
    <p:sldId id="451" r:id="rId7"/>
    <p:sldId id="452" r:id="rId8"/>
    <p:sldId id="453" r:id="rId9"/>
    <p:sldId id="454" r:id="rId10"/>
    <p:sldId id="455" r:id="rId11"/>
    <p:sldId id="456" r:id="rId12"/>
    <p:sldId id="457" r:id="rId13"/>
    <p:sldId id="458" r:id="rId14"/>
    <p:sldId id="459" r:id="rId15"/>
    <p:sldId id="460" r:id="rId16"/>
    <p:sldId id="461" r:id="rId17"/>
    <p:sldId id="462" r:id="rId18"/>
    <p:sldId id="463" r:id="rId19"/>
    <p:sldId id="464" r:id="rId20"/>
    <p:sldId id="466" r:id="rId21"/>
    <p:sldId id="467" r:id="rId22"/>
    <p:sldId id="465" r:id="rId23"/>
    <p:sldId id="468" r:id="rId24"/>
    <p:sldId id="469" r:id="rId25"/>
    <p:sldId id="470" r:id="rId26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Sommet Rounded Regular" pitchFamily="50" charset="-18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Y" initials="Y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CC"/>
    <a:srgbClr val="CC3399"/>
    <a:srgbClr val="FF0066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934" autoAdjust="0"/>
    <p:restoredTop sz="99645" autoAdjust="0"/>
  </p:normalViewPr>
  <p:slideViewPr>
    <p:cSldViewPr>
      <p:cViewPr>
        <p:scale>
          <a:sx n="90" d="100"/>
          <a:sy n="90" d="100"/>
        </p:scale>
        <p:origin x="-570" y="3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956"/>
    </p:cViewPr>
  </p:sorterViewPr>
  <p:notesViewPr>
    <p:cSldViewPr>
      <p:cViewPr varScale="1">
        <p:scale>
          <a:sx n="54" d="100"/>
          <a:sy n="54" d="100"/>
        </p:scale>
        <p:origin x="-258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89824-C4A9-4AD5-94BA-93DCDBD4454D}" type="datetimeFigureOut">
              <a:rPr lang="pl-PL" smtClean="0"/>
              <a:pPr/>
              <a:t>14.01.2016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74EB69-0D8C-44F5-A0E5-11D9C9D715C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253198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2E9DE5-21B6-48FD-9310-34517122D2B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  <p:grpSp>
        <p:nvGrpSpPr>
          <p:cNvPr id="12" name="Grupa 6"/>
          <p:cNvGrpSpPr>
            <a:grpSpLocks/>
          </p:cNvGrpSpPr>
          <p:nvPr userDrawn="1"/>
        </p:nvGrpSpPr>
        <p:grpSpPr bwMode="auto">
          <a:xfrm>
            <a:off x="107950" y="5732463"/>
            <a:ext cx="8964613" cy="1044575"/>
            <a:chOff x="179388" y="5589588"/>
            <a:chExt cx="8964612" cy="1044575"/>
          </a:xfrm>
        </p:grpSpPr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6237288"/>
              <a:ext cx="327660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589588"/>
              <a:ext cx="1476375" cy="1044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54376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901E1E-3BEB-434A-9567-BF814E05FDD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67897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65E8F6-5C66-495F-9F4F-B60B936BBB2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4741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6"/>
          <p:cNvGrpSpPr>
            <a:grpSpLocks/>
          </p:cNvGrpSpPr>
          <p:nvPr userDrawn="1"/>
        </p:nvGrpSpPr>
        <p:grpSpPr bwMode="auto">
          <a:xfrm>
            <a:off x="107950" y="5732463"/>
            <a:ext cx="8964613" cy="1044575"/>
            <a:chOff x="179388" y="5589588"/>
            <a:chExt cx="8964612" cy="1044575"/>
          </a:xfrm>
        </p:grpSpPr>
        <p:pic>
          <p:nvPicPr>
            <p:cNvPr id="5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67400" y="6237288"/>
              <a:ext cx="3276600" cy="327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5589588"/>
              <a:ext cx="1476375" cy="1044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Sommet Rounded Black" pitchFamily="50" charset="-18"/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404000"/>
            <a:ext cx="8229600" cy="4525963"/>
          </a:xfrm>
        </p:spPr>
        <p:txBody>
          <a:bodyPr/>
          <a:lstStyle>
            <a:lvl1pPr>
              <a:spcBef>
                <a:spcPts val="0"/>
              </a:spcBef>
              <a:spcAft>
                <a:spcPts val="600"/>
              </a:spcAft>
              <a:defRPr>
                <a:latin typeface="Sommet Rounded Light" pitchFamily="50" charset="-18"/>
              </a:defRPr>
            </a:lvl1pPr>
            <a:lvl2pPr>
              <a:spcBef>
                <a:spcPts val="0"/>
              </a:spcBef>
              <a:spcAft>
                <a:spcPts val="600"/>
              </a:spcAft>
              <a:defRPr>
                <a:latin typeface="Sommet Rounded Light" pitchFamily="50" charset="-18"/>
              </a:defRPr>
            </a:lvl2pPr>
            <a:lvl3pPr>
              <a:spcBef>
                <a:spcPts val="0"/>
              </a:spcBef>
              <a:spcAft>
                <a:spcPts val="600"/>
              </a:spcAft>
              <a:defRPr>
                <a:latin typeface="Sommet Rounded Light" pitchFamily="50" charset="-18"/>
              </a:defRPr>
            </a:lvl3pPr>
            <a:lvl4pPr>
              <a:spcBef>
                <a:spcPts val="0"/>
              </a:spcBef>
              <a:spcAft>
                <a:spcPts val="600"/>
              </a:spcAft>
              <a:defRPr>
                <a:latin typeface="Sommet Rounded Light" pitchFamily="50" charset="-18"/>
              </a:defRPr>
            </a:lvl4pPr>
            <a:lvl5pPr>
              <a:spcBef>
                <a:spcPts val="0"/>
              </a:spcBef>
              <a:spcAft>
                <a:spcPts val="600"/>
              </a:spcAft>
              <a:defRPr>
                <a:latin typeface="Sommet Rounded Light" pitchFamily="50" charset="-18"/>
              </a:defRPr>
            </a:lvl5pPr>
          </a:lstStyle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B6492-0691-4559-B13E-D82D27CC1D6A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73943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C9023A-7176-44AB-861D-1BFD5375AA3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70162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4A360F-75DA-4B8D-B037-0F2DC770BE9D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158429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F0276-BB7E-4617-AB11-CA833BBD1F26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507248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D55145-9FBF-499D-B036-B75B53E3E520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796401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BE38F-4EA0-4013-A3C9-7AF09D55CAD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546128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D08244-C736-4EE7-A534-A6A950C909A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719067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6A342-4E69-4704-8A5A-05D04B15B7A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516649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70000" r="-27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23E12E68-C2C2-4841-BE3E-600EA935A3D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onsument.pl/sprawiedliweowoc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konsument.pl/owoc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4371" y="-99392"/>
            <a:ext cx="10075863" cy="755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51520" y="3108152"/>
            <a:ext cx="4968552" cy="1143000"/>
          </a:xfrm>
        </p:spPr>
        <p:txBody>
          <a:bodyPr/>
          <a:lstStyle/>
          <a:p>
            <a:pPr algn="l"/>
            <a:r>
              <a:rPr lang="pl-PL" sz="3600" b="1" dirty="0" smtClean="0">
                <a:latin typeface="Sommet Rounded Regular" pitchFamily="50" charset="-18"/>
              </a:rPr>
              <a:t/>
            </a:r>
            <a:br>
              <a:rPr lang="pl-PL" sz="3600" b="1" dirty="0" smtClean="0">
                <a:latin typeface="Sommet Rounded Regular" pitchFamily="50" charset="-18"/>
              </a:rPr>
            </a:br>
            <a:r>
              <a:rPr lang="pl-PL" sz="3600" b="1" dirty="0" smtClean="0">
                <a:latin typeface="Sommet Rounded Regular" pitchFamily="50" charset="-18"/>
              </a:rPr>
              <a:t>Kupuj odpowiedzialnie owoce</a:t>
            </a:r>
            <a:r>
              <a:rPr lang="pl-PL" b="1" dirty="0"/>
              <a:t/>
            </a:r>
            <a:br>
              <a:rPr lang="pl-PL" b="1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8015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Bezpieczeństwo na plantacjach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49860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151" y="1268760"/>
            <a:ext cx="3491880" cy="261860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2832" y="2021503"/>
            <a:ext cx="4277431" cy="3207697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3152" y="4248965"/>
            <a:ext cx="3491880" cy="23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909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Związki zawodowe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293117"/>
            <a:ext cx="3332981" cy="2496519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4" y="1991546"/>
            <a:ext cx="3712215" cy="2661589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155" y="3855993"/>
            <a:ext cx="3384376" cy="253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3171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l-PL" sz="3600" dirty="0" smtClean="0">
                <a:solidFill>
                  <a:srgbClr val="FFC000"/>
                </a:solidFill>
              </a:rPr>
              <a:t>Skutki dla  środowiska naturalnego</a:t>
            </a:r>
            <a:endParaRPr lang="pl-PL" sz="36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7753" y="4176843"/>
            <a:ext cx="2375893" cy="177962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9681" y="1196752"/>
            <a:ext cx="3982963" cy="179530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1122248"/>
            <a:ext cx="2904218" cy="1684446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65" y="3282396"/>
            <a:ext cx="4008977" cy="267407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7944" y="2806694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482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Długa droga banana na półki sklepowe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404031"/>
            <a:ext cx="8291264" cy="2525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23528" y="1772815"/>
            <a:ext cx="82809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Banany nie dojrzewają na drzewach w Ameryce Środkowej czy Afryce, </a:t>
            </a:r>
          </a:p>
          <a:p>
            <a:r>
              <a:rPr lang="pl-PL" sz="2000" dirty="0" smtClean="0"/>
              <a:t>ale w Polsce w specjalnie do tego przygotowanych komorach w dojrzewalni. </a:t>
            </a:r>
          </a:p>
          <a:p>
            <a:endParaRPr lang="pl-PL" sz="2000" dirty="0"/>
          </a:p>
          <a:p>
            <a:pPr algn="ctr"/>
            <a:r>
              <a:rPr lang="pl-PL" sz="2000" dirty="0" smtClean="0"/>
              <a:t>Czasami nawet miesiąc trwa zanim banan zerwany w Ekwadorze </a:t>
            </a:r>
          </a:p>
          <a:p>
            <a:pPr algn="ctr"/>
            <a:r>
              <a:rPr lang="pl-PL" sz="2000" dirty="0" smtClean="0"/>
              <a:t>trafi do Ciebie!</a:t>
            </a:r>
            <a:endParaRPr lang="pl-PL" sz="200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9189" y="3798570"/>
            <a:ext cx="3901440" cy="2602230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31149" y="3696134"/>
            <a:ext cx="296545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7643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Supermarkety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104" y="6226655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2996952"/>
            <a:ext cx="4906888" cy="3403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l-PL" sz="1600" dirty="0">
                <a:latin typeface="Sommet Rounded Regular" pitchFamily="50" charset="-18"/>
              </a:rPr>
              <a:t>W Polsce oprócz ceny, istotną rolę przy wyborze sklepu odgrywa również dogodna lokalizacja. Do ulubionych sklepów Polaków należą :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Biedronka 33,6%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Lidl 10%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Tesco 6,5% </a:t>
            </a:r>
          </a:p>
          <a:p>
            <a:pPr lvl="0"/>
            <a:r>
              <a:rPr lang="pl-PL" sz="1600" dirty="0" err="1">
                <a:latin typeface="Sommet Rounded Regular" pitchFamily="50" charset="-18"/>
              </a:rPr>
              <a:t>Kaufland</a:t>
            </a:r>
            <a:r>
              <a:rPr lang="pl-PL" sz="1600" dirty="0">
                <a:latin typeface="Sommet Rounded Regular" pitchFamily="50" charset="-18"/>
              </a:rPr>
              <a:t> 5,2%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Piotr i Paweł 3,2%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Lewiatan2,9%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Alma 2,9% </a:t>
            </a:r>
          </a:p>
          <a:p>
            <a:pPr lvl="0"/>
            <a:r>
              <a:rPr lang="pl-PL" sz="1600" dirty="0">
                <a:latin typeface="Sommet Rounded Regular" pitchFamily="50" charset="-18"/>
              </a:rPr>
              <a:t>Żabka 2,4%. </a:t>
            </a:r>
          </a:p>
          <a:p>
            <a:pPr marL="0" indent="0">
              <a:buFontTx/>
              <a:buNone/>
            </a:pPr>
            <a:endParaRPr lang="pl-PL" sz="1400" kern="0" dirty="0" smtClean="0">
              <a:latin typeface="Sommet Rounded Regular" pitchFamily="50" charset="-18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400" kern="0" dirty="0" smtClean="0">
              <a:latin typeface="Sommet Rounded Regular" pitchFamily="50" charset="-18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400" kern="0" dirty="0" smtClean="0">
              <a:latin typeface="Sommet Rounded Regular" pitchFamily="50" charset="-18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400" kern="0" dirty="0" smtClean="0">
              <a:latin typeface="Sommet Rounded Regular" pitchFamily="50" charset="-18"/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400" kern="0" dirty="0" smtClean="0">
              <a:latin typeface="Sommet Rounded Regular" pitchFamily="50" charset="-18"/>
              <a:ea typeface="ＭＳ Ｐゴシック" pitchFamily="34" charset="-128"/>
            </a:endParaRPr>
          </a:p>
          <a:p>
            <a:endParaRPr lang="pl-PL" sz="1400" kern="0" dirty="0">
              <a:latin typeface="Sommet Rounded Regular" pitchFamily="50" charset="-18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908720"/>
            <a:ext cx="2371725" cy="1933575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4047" y="3028298"/>
            <a:ext cx="3848411" cy="256094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3275856" y="1124744"/>
            <a:ext cx="56583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Sklepy wielkopowierzchniowe są potęgą na rynku owoców w Europie. Supermarkety nastawione są na maksymalizację zysku i korzystają ze swojej dominacji. Na rynku, gdzie króluje zaledwie kilka marek, nabywcy, dostawcy i rolnicy zmuszeni są do przyjęcia niskich cen, co oddziałuje na niskie płace pracowników. </a:t>
            </a:r>
          </a:p>
        </p:txBody>
      </p:sp>
    </p:spTree>
    <p:extLst>
      <p:ext uri="{BB962C8B-B14F-4D97-AF65-F5344CB8AC3E}">
        <p14:creationId xmlns:p14="http://schemas.microsoft.com/office/powerpoint/2010/main" xmlns="" val="40509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Nieuczciwe praktyki handlowe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>
              <a:latin typeface="Sommet Rounded Regular" pitchFamily="50" charset="-18"/>
            </a:endParaRPr>
          </a:p>
          <a:p>
            <a:pPr marL="0" indent="0">
              <a:buNone/>
              <a:defRPr/>
            </a:pPr>
            <a:endParaRPr lang="pl-PL" sz="1700" dirty="0">
              <a:latin typeface="Sommet Rounded Regular" pitchFamily="50" charset="-18"/>
              <a:cs typeface="Calibri" pitchFamily="34" charset="0"/>
            </a:endParaRPr>
          </a:p>
          <a:p>
            <a:endParaRPr lang="pl-PL" sz="1800" dirty="0">
              <a:latin typeface="Sommet Rounded Regular" pitchFamily="50" charset="-18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3218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8554" y="1268760"/>
            <a:ext cx="829126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l-PL" sz="1600" dirty="0">
                <a:latin typeface="Sommet Rounded Regular" pitchFamily="50" charset="-18"/>
              </a:rPr>
              <a:t>Powszechną praktyką supermarketów jest:</a:t>
            </a:r>
          </a:p>
          <a:p>
            <a:r>
              <a:rPr lang="pl-PL" sz="1600" dirty="0" smtClean="0">
                <a:latin typeface="Sommet Rounded Regular" pitchFamily="50" charset="-18"/>
              </a:rPr>
              <a:t>unikanie </a:t>
            </a:r>
            <a:r>
              <a:rPr lang="pl-PL" sz="1600" dirty="0">
                <a:latin typeface="Sommet Rounded Regular" pitchFamily="50" charset="-18"/>
              </a:rPr>
              <a:t>opodatkowania w kraju, w którym sieć prowadzi swoje sklepy</a:t>
            </a:r>
          </a:p>
          <a:p>
            <a:r>
              <a:rPr lang="pl-PL" sz="1600" dirty="0" smtClean="0">
                <a:latin typeface="Sommet Rounded Regular" pitchFamily="50" charset="-18"/>
              </a:rPr>
              <a:t>nie </a:t>
            </a:r>
            <a:r>
              <a:rPr lang="pl-PL" sz="1600" dirty="0">
                <a:latin typeface="Sommet Rounded Regular" pitchFamily="50" charset="-18"/>
              </a:rPr>
              <a:t>podpisywanie długoterminowych umów z dostawcami</a:t>
            </a:r>
          </a:p>
          <a:p>
            <a:r>
              <a:rPr lang="pl-PL" sz="1600" dirty="0" smtClean="0">
                <a:latin typeface="Sommet Rounded Regular" pitchFamily="50" charset="-18"/>
              </a:rPr>
              <a:t>obniżanie </a:t>
            </a:r>
            <a:r>
              <a:rPr lang="pl-PL" sz="1600" dirty="0">
                <a:latin typeface="Sommet Rounded Regular" pitchFamily="50" charset="-18"/>
              </a:rPr>
              <a:t>cen do ledwie opłacalnych dla dostawców pod pretekstem dużych </a:t>
            </a:r>
            <a:r>
              <a:rPr lang="pl-PL" sz="1600" dirty="0" smtClean="0">
                <a:latin typeface="Sommet Rounded Regular" pitchFamily="50" charset="-18"/>
              </a:rPr>
              <a:t>zamówień (brak stałej ceny minimalnej produktu)</a:t>
            </a:r>
            <a:endParaRPr lang="pl-PL" sz="1600" dirty="0">
              <a:latin typeface="Sommet Rounded Regular" pitchFamily="50" charset="-18"/>
            </a:endParaRPr>
          </a:p>
          <a:p>
            <a:r>
              <a:rPr lang="pl-PL" sz="1600" dirty="0" smtClean="0">
                <a:latin typeface="Sommet Rounded Regular" pitchFamily="50" charset="-18"/>
              </a:rPr>
              <a:t>nieterminowe </a:t>
            </a:r>
            <a:r>
              <a:rPr lang="pl-PL" sz="1600" dirty="0">
                <a:latin typeface="Sommet Rounded Regular" pitchFamily="50" charset="-18"/>
              </a:rPr>
              <a:t>płacenie za dostawy (często przedłużanie nawet o kilka miesięcy)</a:t>
            </a:r>
          </a:p>
          <a:p>
            <a:r>
              <a:rPr lang="pl-PL" sz="1600" dirty="0" smtClean="0">
                <a:latin typeface="Sommet Rounded Regular" pitchFamily="50" charset="-18"/>
              </a:rPr>
              <a:t>pobieranie </a:t>
            </a:r>
            <a:r>
              <a:rPr lang="pl-PL" sz="1600" dirty="0">
                <a:latin typeface="Sommet Rounded Regular" pitchFamily="50" charset="-18"/>
              </a:rPr>
              <a:t>opłaty za prezentację produktów w promocji czy na lepszym miejscu </a:t>
            </a:r>
            <a:r>
              <a:rPr lang="pl-PL" sz="1600" dirty="0" smtClean="0">
                <a:latin typeface="Sommet Rounded Regular" pitchFamily="50" charset="-18"/>
              </a:rPr>
              <a:t>na półce</a:t>
            </a:r>
            <a:endParaRPr lang="pl-PL" sz="1600" dirty="0">
              <a:latin typeface="Sommet Rounded Regular" pitchFamily="50" charset="-18"/>
            </a:endParaRPr>
          </a:p>
          <a:p>
            <a:r>
              <a:rPr lang="pl-PL" sz="1600" dirty="0" smtClean="0">
                <a:latin typeface="Sommet Rounded Regular" pitchFamily="50" charset="-18"/>
              </a:rPr>
              <a:t>narzucanie </a:t>
            </a:r>
            <a:r>
              <a:rPr lang="pl-PL" sz="1600" dirty="0">
                <a:latin typeface="Sommet Rounded Regular" pitchFamily="50" charset="-18"/>
              </a:rPr>
              <a:t>dodatkowych regulacji dot. opakowań produktów (dostawcy sami muszą pokryć takie koszty)</a:t>
            </a:r>
          </a:p>
          <a:p>
            <a:r>
              <a:rPr lang="pl-PL" sz="1600" dirty="0" smtClean="0">
                <a:latin typeface="Sommet Rounded Regular" pitchFamily="50" charset="-18"/>
              </a:rPr>
              <a:t>tworzenie </a:t>
            </a:r>
            <a:r>
              <a:rPr lang="pl-PL" sz="1600" dirty="0">
                <a:latin typeface="Sommet Rounded Regular" pitchFamily="50" charset="-18"/>
              </a:rPr>
              <a:t>nieuczciwe konkurencji pomiędzy dostawcami</a:t>
            </a:r>
          </a:p>
          <a:p>
            <a:r>
              <a:rPr lang="pl-PL" sz="1600" dirty="0" smtClean="0">
                <a:latin typeface="Sommet Rounded Regular" pitchFamily="50" charset="-18"/>
              </a:rPr>
              <a:t>żądanie </a:t>
            </a:r>
            <a:r>
              <a:rPr lang="pl-PL" sz="1600" dirty="0">
                <a:latin typeface="Sommet Rounded Regular" pitchFamily="50" charset="-18"/>
              </a:rPr>
              <a:t>faktur z bardzo dalekim terminem płatności</a:t>
            </a:r>
          </a:p>
          <a:p>
            <a:r>
              <a:rPr lang="pl-PL" sz="1600" dirty="0" smtClean="0">
                <a:latin typeface="Sommet Rounded Regular" pitchFamily="50" charset="-18"/>
              </a:rPr>
              <a:t>używanie </a:t>
            </a:r>
            <a:r>
              <a:rPr lang="pl-PL" sz="1600" dirty="0">
                <a:latin typeface="Sommet Rounded Regular" pitchFamily="50" charset="-18"/>
              </a:rPr>
              <a:t>zbędnych pośredników pomiędzy siecią producentami, aby zmniejszyć ich koszty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5185880"/>
            <a:ext cx="2232248" cy="148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01312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02019"/>
            <a:ext cx="8229600" cy="490677"/>
          </a:xfrm>
        </p:spPr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Kto zarabia na bananach?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400800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326312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929" y="692696"/>
            <a:ext cx="7740029" cy="547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828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Koncerny i certyfikaty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4559" y="1772816"/>
            <a:ext cx="1230514" cy="230346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32715" y="4434138"/>
            <a:ext cx="2387600" cy="2260600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9382" y="4602487"/>
            <a:ext cx="1981686" cy="137760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9" y="1196751"/>
            <a:ext cx="6793172" cy="3179933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022" y="4836296"/>
            <a:ext cx="1944216" cy="1456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2449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UE wobec nieuczciwych praktyk handlowych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16040" y="4365104"/>
            <a:ext cx="3432424" cy="1716212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3473" y="4447161"/>
            <a:ext cx="2555508" cy="1700574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683568" y="1628800"/>
            <a:ext cx="81849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R</a:t>
            </a:r>
            <a:r>
              <a:rPr lang="pl-PL" sz="1600" dirty="0" smtClean="0"/>
              <a:t>amy </a:t>
            </a:r>
            <a:r>
              <a:rPr lang="pl-PL" sz="1600" dirty="0"/>
              <a:t>europejskiej polityki konkurencji powinny koncentrować się na utrzymaniu zdrowych rynków, które mogą przynosić korzyści wszystkim uczestnikom łańcucha dostaw. Mechanizmy egzekwowania tej polityki powinny uwzględniać uzasadnione obawy konsumentów w UE dotyczące zrównoważonego rozwoju, jakości, możliwości wyborów konsumenckich oraz postulaty ruchu Sprawiedliwego Handlu. Należy także wzmocnić zasadę neutralności: nadmierna siła przetargowa wielkich nabywców powinna być regulowana w takim samym stopniu jak siła przetargowa sprzedawców. Wszystko to ze względu na niekorzystny wpływ, jaki mogą one mieć na dobro społeczne i dobro konsumentów w Europie.</a:t>
            </a:r>
          </a:p>
        </p:txBody>
      </p:sp>
    </p:spTree>
    <p:extLst>
      <p:ext uri="{BB962C8B-B14F-4D97-AF65-F5344CB8AC3E}">
        <p14:creationId xmlns:p14="http://schemas.microsoft.com/office/powerpoint/2010/main" xmlns="" val="2350188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World Banana Forum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573016"/>
            <a:ext cx="8291264" cy="266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endParaRPr lang="pl-PL" sz="1800" dirty="0" smtClean="0"/>
          </a:p>
          <a:p>
            <a:pPr marL="0" indent="0">
              <a:buNone/>
            </a:pPr>
            <a:r>
              <a:rPr lang="pl-PL" sz="1800" dirty="0" smtClean="0">
                <a:latin typeface="Sommet Rounded Regular" pitchFamily="50" charset="-18"/>
              </a:rPr>
              <a:t>Jest </a:t>
            </a:r>
            <a:r>
              <a:rPr lang="pl-PL" sz="1800" dirty="0">
                <a:latin typeface="Sommet Rounded Regular" pitchFamily="50" charset="-18"/>
              </a:rPr>
              <a:t>to  miejsce, gdzie spotykają się </a:t>
            </a:r>
            <a:r>
              <a:rPr lang="pl-PL" sz="1800" dirty="0" smtClean="0">
                <a:latin typeface="Sommet Rounded Regular" pitchFamily="50" charset="-18"/>
              </a:rPr>
              <a:t>i prowadzą </a:t>
            </a:r>
            <a:r>
              <a:rPr lang="pl-PL" sz="1800" dirty="0">
                <a:latin typeface="Sommet Rounded Regular" pitchFamily="50" charset="-18"/>
              </a:rPr>
              <a:t>dialog firmy produkujące i dystrybuujące banany, duże sieci sklepów (np. Tesco), związki zawodowe, organizacje pozarządowe oraz przedstawiciele rządów poszczególnych krajów. Celem Światowego Forum Bananowego jest promowanie współpracy pomiędzy wszystkimi przedstawicielami branży bananowej na świecie – począwszy od plantacji, a skończywszy na supermarketach. Współpraca ta ma zaowocować m.in. upowszechnieniem modelu upraw bananów, który będzie zgodny </a:t>
            </a:r>
            <a:r>
              <a:rPr lang="pl-PL" sz="1800" dirty="0" smtClean="0">
                <a:latin typeface="Sommet Rounded Regular" pitchFamily="50" charset="-18"/>
              </a:rPr>
              <a:t>z zasadami </a:t>
            </a:r>
            <a:r>
              <a:rPr lang="pl-PL" sz="1800" dirty="0">
                <a:latin typeface="Sommet Rounded Regular" pitchFamily="50" charset="-18"/>
              </a:rPr>
              <a:t>zrównoważonego rozwoju.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23082" y="1196751"/>
            <a:ext cx="2143125" cy="214312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2832" y="1296205"/>
            <a:ext cx="3425552" cy="2055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806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Kupuj odpowiedzialnie owoce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368276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507283" y="3573016"/>
            <a:ext cx="8291264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justLow" eaLnBrk="1" hangingPunct="1">
              <a:spcBef>
                <a:spcPct val="50000"/>
              </a:spcBef>
              <a:buNone/>
            </a:pPr>
            <a:endParaRPr lang="pl-PL" sz="1400" kern="0" dirty="0">
              <a:ea typeface="ＭＳ Ｐゴシック" pitchFamily="34" charset="-128"/>
            </a:endParaRPr>
          </a:p>
          <a:p>
            <a:pPr marL="0" indent="0" algn="justLow" eaLnBrk="1" hangingPunct="1">
              <a:spcBef>
                <a:spcPct val="50000"/>
              </a:spcBef>
              <a:buNone/>
            </a:pPr>
            <a:r>
              <a:rPr lang="pl-PL" sz="1400" dirty="0" smtClean="0"/>
              <a:t>Projekt </a:t>
            </a:r>
            <a:r>
              <a:rPr lang="pl-PL" sz="1400" dirty="0"/>
              <a:t>Kupuj Odpowiedzialnie Owoce to część europejskiej kampanii </a:t>
            </a:r>
            <a:r>
              <a:rPr lang="pl-PL" sz="1400" dirty="0" err="1"/>
              <a:t>Make</a:t>
            </a:r>
            <a:r>
              <a:rPr lang="pl-PL" sz="1400" dirty="0"/>
              <a:t> </a:t>
            </a:r>
            <a:r>
              <a:rPr lang="pl-PL" sz="1400" dirty="0" err="1"/>
              <a:t>Fruit</a:t>
            </a:r>
            <a:r>
              <a:rPr lang="pl-PL" sz="1400" dirty="0"/>
              <a:t> Fair, która zrzesza 20 organizacji z krajów UE oraz Kamerunu, Kolumbii, Ekwadoru i Wysp </a:t>
            </a:r>
            <a:r>
              <a:rPr lang="pl-PL" sz="1400" dirty="0" smtClean="0"/>
              <a:t>Na </a:t>
            </a:r>
            <a:r>
              <a:rPr lang="pl-PL" sz="1400" dirty="0"/>
              <a:t>Wietrze. Projekt jest współfinansowany ze środków Komisji Europejskiej </a:t>
            </a:r>
            <a:r>
              <a:rPr lang="pl-PL" sz="1400" dirty="0" smtClean="0"/>
              <a:t>oraz </a:t>
            </a:r>
            <a:r>
              <a:rPr lang="pl-PL" sz="1400" dirty="0"/>
              <a:t>w ramach Europejskiego Roku </a:t>
            </a:r>
            <a:r>
              <a:rPr lang="pl-PL" sz="1400" dirty="0" smtClean="0"/>
              <a:t>Rozwoju.</a:t>
            </a:r>
            <a:endParaRPr lang="pl-PL" sz="14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8003" y="1268760"/>
            <a:ext cx="4129658" cy="275310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974" y="5078356"/>
            <a:ext cx="4266847" cy="99111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1012" y="5070031"/>
            <a:ext cx="2088232" cy="97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974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Odpowiedzialne zakupy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1" y="1124745"/>
            <a:ext cx="4145632" cy="2933034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2204864"/>
            <a:ext cx="3001263" cy="1579612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4093450"/>
            <a:ext cx="3171357" cy="214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084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Masz prawo wiedzieć!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53030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2060848"/>
            <a:ext cx="6726794" cy="3694562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7200" y="1412776"/>
            <a:ext cx="7643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b</a:t>
            </a:r>
            <a:r>
              <a:rPr lang="pl-PL" dirty="0" smtClean="0"/>
              <a:t>aza wiedzy na www.ekonsument.pl/owoce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345763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Masz prawo wymagać regulacji od UE!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789040"/>
            <a:ext cx="8291264" cy="21409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l-PL" sz="2800" kern="0" dirty="0" smtClean="0"/>
              <a:t>Podpisz petycje do komisarz Elżbiety Bieńkowskiej </a:t>
            </a:r>
          </a:p>
          <a:p>
            <a:pPr marL="0" indent="0">
              <a:buNone/>
            </a:pPr>
            <a:r>
              <a:rPr lang="pl-PL" sz="2800" kern="0" dirty="0" smtClean="0"/>
              <a:t>na naszej stronie</a:t>
            </a:r>
            <a:r>
              <a:rPr lang="pl-PL" sz="2800" kern="0" dirty="0"/>
              <a:t>:  </a:t>
            </a:r>
            <a:r>
              <a:rPr lang="pl-PL" sz="2800" kern="0" dirty="0">
                <a:hlinkClick r:id="rId3"/>
              </a:rPr>
              <a:t>http://</a:t>
            </a:r>
            <a:r>
              <a:rPr lang="pl-PL" sz="2800" kern="0" dirty="0" smtClean="0">
                <a:hlinkClick r:id="rId3"/>
              </a:rPr>
              <a:t>www.ekonsument.pl/sprawiedliweowoce</a:t>
            </a:r>
            <a:endParaRPr lang="pl-PL" sz="2800" kern="0" dirty="0" smtClean="0"/>
          </a:p>
          <a:p>
            <a:pPr marL="0" indent="0">
              <a:buNone/>
            </a:pPr>
            <a:r>
              <a:rPr lang="pl-PL" sz="2800" kern="0" dirty="0" smtClean="0"/>
              <a:t>Już ponad 30 000 osób z UE ją podpisało!</a:t>
            </a:r>
            <a:endParaRPr lang="pl-PL" sz="2800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1772815"/>
            <a:ext cx="3672408" cy="187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59205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>
                <a:solidFill>
                  <a:srgbClr val="FFC000"/>
                </a:solidFill>
              </a:rPr>
              <a:t>Dlaczego nam na tym zależy? (1)</a:t>
            </a:r>
            <a:endParaRPr lang="pl-PL" sz="36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79712" y="1393492"/>
            <a:ext cx="47625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420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>
                <a:solidFill>
                  <a:srgbClr val="FFC000"/>
                </a:solidFill>
              </a:rPr>
              <a:t>Dlaczego nam na tym zależy? (2)</a:t>
            </a:r>
            <a:endParaRPr lang="pl-PL" sz="36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307980" y="1484783"/>
            <a:ext cx="4552052" cy="1872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pl-PL" kern="0" dirty="0" smtClean="0">
                <a:latin typeface="Sommet Rounded Black" pitchFamily="50" charset="-18"/>
              </a:rPr>
              <a:t>Godna płaca</a:t>
            </a:r>
          </a:p>
          <a:p>
            <a:pPr marL="0" indent="0" algn="ctr">
              <a:buNone/>
            </a:pPr>
            <a:r>
              <a:rPr lang="pl-PL" kern="0" dirty="0" smtClean="0">
                <a:latin typeface="Sommet Rounded Black" pitchFamily="50" charset="-18"/>
              </a:rPr>
              <a:t>Prawa człowieka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33056"/>
            <a:ext cx="3024336" cy="213215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85209" y="3995237"/>
            <a:ext cx="2759968" cy="2069976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1291790"/>
            <a:ext cx="2258194" cy="225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14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9188" y="1268760"/>
            <a:ext cx="8229600" cy="1143000"/>
          </a:xfrm>
        </p:spPr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Dziękujemy!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6740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2852936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611560" y="3536499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hlinkClick r:id="rId3"/>
              </a:rPr>
              <a:t>www.ekonsument.pl/owoce</a:t>
            </a:r>
            <a:endParaRPr lang="pl-PL" dirty="0"/>
          </a:p>
          <a:p>
            <a:endParaRPr lang="pl-PL" dirty="0" smtClean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62148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>
                <a:solidFill>
                  <a:srgbClr val="FFC000"/>
                </a:solidFill>
              </a:rPr>
              <a:t>Owoce tropikalne vs owoce lokalne </a:t>
            </a:r>
            <a:r>
              <a:rPr lang="pl-PL" dirty="0"/>
              <a:t/>
            </a:r>
            <a:br>
              <a:rPr lang="pl-PL" dirty="0"/>
            </a:b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1"/>
            <a:ext cx="8229600" cy="648072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3994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3586304" y="4379226"/>
            <a:ext cx="146733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40" y="980728"/>
            <a:ext cx="1950720" cy="130149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4980" y="1023417"/>
            <a:ext cx="1944216" cy="1288043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7340" y="2467690"/>
            <a:ext cx="1997946" cy="134168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51052" y="2523993"/>
            <a:ext cx="1909296" cy="1431972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8617" y="4293096"/>
            <a:ext cx="2488164" cy="1656184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0867" y="4293096"/>
            <a:ext cx="2457252" cy="1638168"/>
          </a:xfrm>
          <a:prstGeom prst="rect">
            <a:avLst/>
          </a:prstGeom>
        </p:spPr>
      </p:pic>
      <p:sp>
        <p:nvSpPr>
          <p:cNvPr id="16" name="pole tekstowe 15"/>
          <p:cNvSpPr txBox="1"/>
          <p:nvPr/>
        </p:nvSpPr>
        <p:spPr>
          <a:xfrm>
            <a:off x="2987824" y="980728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FFC000"/>
                </a:solidFill>
              </a:rPr>
              <a:t>Co roku do Polski sprowadzamy 81 500 ton bananów, natomiast Wielka Brytania konsumuje aż 955 000 ton.</a:t>
            </a:r>
            <a:endParaRPr lang="pl-PL" sz="1600" dirty="0">
              <a:solidFill>
                <a:srgbClr val="FFC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118992" y="4725144"/>
            <a:ext cx="24482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 smtClean="0">
                <a:solidFill>
                  <a:srgbClr val="FFC000"/>
                </a:solidFill>
              </a:rPr>
              <a:t>Statystyczny Polak zjada średnio 17 kg jabłek rocznie, choć jeszcze 10 lat temu jedliśmy nawet 23 kg na osobę.</a:t>
            </a:r>
            <a:endParaRPr lang="pl-PL" sz="1600" dirty="0">
              <a:solidFill>
                <a:srgbClr val="FFC000"/>
              </a:solidFill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27730" y="2691085"/>
            <a:ext cx="2376264" cy="1649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11480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4000" dirty="0" smtClean="0">
                <a:solidFill>
                  <a:srgbClr val="FFC000"/>
                </a:solidFill>
              </a:rPr>
              <a:t>Banany, ananasy i mango</a:t>
            </a:r>
            <a:endParaRPr lang="pl-PL" sz="40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58553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 algn="justLow" eaLnBrk="1" hangingPunct="1">
              <a:spcBef>
                <a:spcPct val="50000"/>
              </a:spcBef>
              <a:buFontTx/>
              <a:buNone/>
            </a:pPr>
            <a:endParaRPr lang="pl-PL" sz="2400" b="1" kern="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1498435"/>
            <a:ext cx="3096344" cy="2056166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246" y="1484783"/>
            <a:ext cx="3091626" cy="2062695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3645023"/>
            <a:ext cx="3096344" cy="2322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11804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pl-PL" sz="3600" dirty="0" smtClean="0">
                <a:solidFill>
                  <a:srgbClr val="FFC000"/>
                </a:solidFill>
              </a:rPr>
              <a:t>Skąd pochodzą?</a:t>
            </a:r>
            <a:endParaRPr lang="pl-PL" sz="36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0112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208885" y="6026006"/>
            <a:ext cx="512291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l-PL" sz="1200" kern="0" dirty="0" smtClean="0"/>
              <a:t>Źródło: </a:t>
            </a:r>
            <a:r>
              <a:rPr lang="pl-PL" sz="1200" kern="0" dirty="0" err="1" smtClean="0"/>
              <a:t>BananaLink</a:t>
            </a:r>
            <a:r>
              <a:rPr lang="pl-PL" sz="1200" kern="0" dirty="0" smtClean="0"/>
              <a:t>, </a:t>
            </a:r>
            <a:r>
              <a:rPr lang="pl-PL" sz="1200" i="1" dirty="0"/>
              <a:t>www.</a:t>
            </a:r>
            <a:r>
              <a:rPr lang="pl-PL" sz="1200" b="1" i="1" dirty="0"/>
              <a:t>bananalink</a:t>
            </a:r>
            <a:r>
              <a:rPr lang="pl-PL" sz="1200" i="1" dirty="0"/>
              <a:t>.org.uk</a:t>
            </a:r>
            <a:endParaRPr lang="pl-PL" sz="1200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51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4668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dirty="0" smtClean="0">
                <a:solidFill>
                  <a:srgbClr val="FFC000"/>
                </a:solidFill>
              </a:rPr>
              <a:t>Skomplikowany łańcuch dostaw na przykładzie bananów</a:t>
            </a:r>
            <a:endParaRPr lang="pl-PL" sz="32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2267744" y="1509700"/>
            <a:ext cx="4752529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pl-PL" sz="2400" dirty="0" smtClean="0"/>
              <a:t>plantacja</a:t>
            </a:r>
          </a:p>
          <a:p>
            <a:pPr marL="0" indent="0" algn="ctr">
              <a:buNone/>
            </a:pPr>
            <a:r>
              <a:rPr lang="pl-PL" sz="2400" dirty="0" smtClean="0"/>
              <a:t>pakowanie</a:t>
            </a:r>
          </a:p>
          <a:p>
            <a:pPr marL="0" indent="0" algn="ctr">
              <a:buNone/>
            </a:pPr>
            <a:r>
              <a:rPr lang="pl-PL" sz="2400" dirty="0" smtClean="0"/>
              <a:t>transport </a:t>
            </a:r>
            <a:r>
              <a:rPr lang="pl-PL" sz="2400" dirty="0"/>
              <a:t>na statek (eksporter</a:t>
            </a:r>
            <a:r>
              <a:rPr lang="pl-PL" sz="2400" dirty="0" smtClean="0"/>
              <a:t>) </a:t>
            </a:r>
          </a:p>
          <a:p>
            <a:pPr marL="0" indent="0" algn="ctr">
              <a:buNone/>
            </a:pPr>
            <a:r>
              <a:rPr lang="pl-PL" sz="2400" dirty="0" smtClean="0"/>
              <a:t>podróż statkiem</a:t>
            </a:r>
          </a:p>
          <a:p>
            <a:pPr marL="0" indent="0" algn="ctr">
              <a:buNone/>
            </a:pPr>
            <a:r>
              <a:rPr lang="pl-PL" sz="2400" dirty="0" smtClean="0"/>
              <a:t>transport </a:t>
            </a:r>
            <a:r>
              <a:rPr lang="pl-PL" sz="2400" dirty="0"/>
              <a:t>ze statku (importer</a:t>
            </a:r>
            <a:r>
              <a:rPr lang="pl-PL" sz="2400" dirty="0" smtClean="0"/>
              <a:t>)</a:t>
            </a:r>
          </a:p>
          <a:p>
            <a:pPr marL="0" indent="0" algn="ctr">
              <a:buNone/>
            </a:pPr>
            <a:r>
              <a:rPr lang="pl-PL" sz="2400" dirty="0" smtClean="0"/>
              <a:t>cło/podatek</a:t>
            </a:r>
          </a:p>
          <a:p>
            <a:pPr marL="0" indent="0" algn="ctr">
              <a:buNone/>
            </a:pPr>
            <a:r>
              <a:rPr lang="pl-PL" sz="2400" dirty="0" smtClean="0"/>
              <a:t>dojrzewalnie </a:t>
            </a:r>
          </a:p>
          <a:p>
            <a:pPr marL="0" indent="0" algn="ctr">
              <a:buNone/>
            </a:pPr>
            <a:r>
              <a:rPr lang="pl-PL" sz="2400" dirty="0"/>
              <a:t>s</a:t>
            </a:r>
            <a:r>
              <a:rPr lang="pl-PL" sz="2400" dirty="0" smtClean="0"/>
              <a:t>upermarket/ sklep</a:t>
            </a:r>
          </a:p>
          <a:p>
            <a:pPr marL="0" indent="0" algn="ctr">
              <a:buNone/>
            </a:pPr>
            <a:r>
              <a:rPr lang="pl-PL" sz="2400" dirty="0"/>
              <a:t>k</a:t>
            </a:r>
            <a:r>
              <a:rPr lang="pl-PL" sz="2400" dirty="0" smtClean="0"/>
              <a:t>lient/ konsument</a:t>
            </a:r>
            <a:endParaRPr lang="pl-PL" sz="2400" dirty="0"/>
          </a:p>
          <a:p>
            <a:pPr marL="0" indent="0">
              <a:buFontTx/>
              <a:buNone/>
            </a:pPr>
            <a:endParaRPr lang="pl-PL" sz="24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24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24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2400" kern="0" dirty="0" smtClean="0">
              <a:ea typeface="ＭＳ Ｐゴシック" pitchFamily="34" charset="-128"/>
            </a:endParaRPr>
          </a:p>
          <a:p>
            <a:pPr marL="0" indent="0" algn="justLow" eaLnBrk="1" hangingPunct="1">
              <a:spcBef>
                <a:spcPct val="50000"/>
              </a:spcBef>
              <a:buFontTx/>
              <a:buNone/>
            </a:pPr>
            <a:endParaRPr lang="pl-PL" sz="2400" b="1" kern="0" dirty="0" smtClean="0">
              <a:ea typeface="Calibri" pitchFamily="34" charset="0"/>
              <a:cs typeface="Calibri" pitchFamily="34" charset="0"/>
            </a:endParaRPr>
          </a:p>
          <a:p>
            <a:pPr marL="0" indent="0">
              <a:buFontTx/>
              <a:buNone/>
            </a:pPr>
            <a:endParaRPr lang="pl-PL" sz="24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sz="2400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5769236"/>
            <a:ext cx="1404156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4235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pl-PL" dirty="0" smtClean="0">
                <a:solidFill>
                  <a:srgbClr val="FFC000"/>
                </a:solidFill>
              </a:rPr>
              <a:t>Praca na plantacji bananów</a:t>
            </a:r>
            <a:endParaRPr lang="pl-PL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57200" y="3140968"/>
            <a:ext cx="8291264" cy="2788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085" y="1196752"/>
            <a:ext cx="3723859" cy="2482573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7383" y="1238074"/>
            <a:ext cx="3599892" cy="239992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3810706"/>
            <a:ext cx="1993023" cy="2996015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7383" y="3899538"/>
            <a:ext cx="3384376" cy="225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6591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pl-PL" sz="2800" dirty="0" smtClean="0">
                <a:solidFill>
                  <a:srgbClr val="FFC000"/>
                </a:solidFill>
              </a:rPr>
              <a:t>Prawa pracowniczek i pracowników plantacji</a:t>
            </a:r>
            <a:endParaRPr lang="pl-PL" sz="28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833" y="3933056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3728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438355" y="3628730"/>
            <a:ext cx="8291264" cy="23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l-PL" sz="1800" kern="0" dirty="0" smtClean="0">
                <a:latin typeface="Sommet Rounded Regular"/>
              </a:rPr>
              <a:t>Główne problemy na plantacjach to:</a:t>
            </a:r>
          </a:p>
          <a:p>
            <a:pPr>
              <a:buFontTx/>
              <a:buChar char="-"/>
            </a:pPr>
            <a:r>
              <a:rPr lang="pl-PL" sz="1800" kern="0" dirty="0">
                <a:latin typeface="Sommet Rounded Regular"/>
              </a:rPr>
              <a:t>n</a:t>
            </a:r>
            <a:r>
              <a:rPr lang="pl-PL" sz="1800" kern="0" dirty="0" smtClean="0">
                <a:latin typeface="Sommet Rounded Regular"/>
              </a:rPr>
              <a:t>ierespektowanie praw pracowniczych, w tym wobec migrantów i kobiet</a:t>
            </a:r>
          </a:p>
          <a:p>
            <a:pPr>
              <a:buFontTx/>
              <a:buChar char="-"/>
            </a:pPr>
            <a:r>
              <a:rPr lang="pl-PL" sz="1800" kern="0" dirty="0">
                <a:latin typeface="Sommet Rounded Regular"/>
              </a:rPr>
              <a:t>n</a:t>
            </a:r>
            <a:r>
              <a:rPr lang="pl-PL" sz="1800" kern="0" dirty="0" smtClean="0">
                <a:latin typeface="Sommet Rounded Regular"/>
              </a:rPr>
              <a:t>iskie płace</a:t>
            </a:r>
          </a:p>
          <a:p>
            <a:pPr>
              <a:buFontTx/>
              <a:buChar char="-"/>
            </a:pPr>
            <a:r>
              <a:rPr lang="pl-PL" sz="1800" kern="0" dirty="0" smtClean="0">
                <a:latin typeface="Sommet Rounded Regular"/>
              </a:rPr>
              <a:t>niestabilność zatrudnienia (umowy czasowe  lub brak umów)</a:t>
            </a:r>
          </a:p>
          <a:p>
            <a:pPr>
              <a:buFontTx/>
              <a:buChar char="-"/>
            </a:pPr>
            <a:r>
              <a:rPr lang="pl-PL" sz="1800" kern="0" dirty="0">
                <a:latin typeface="Sommet Rounded Regular"/>
              </a:rPr>
              <a:t>b</a:t>
            </a:r>
            <a:r>
              <a:rPr lang="pl-PL" sz="1800" kern="0" dirty="0" smtClean="0">
                <a:latin typeface="Sommet Rounded Regular"/>
              </a:rPr>
              <a:t>rak odzieży ochronnej i przestrzegania zasad bezpieczeństwa</a:t>
            </a:r>
          </a:p>
          <a:p>
            <a:pPr>
              <a:buFontTx/>
              <a:buChar char="-"/>
            </a:pPr>
            <a:r>
              <a:rPr lang="pl-PL" sz="1800" kern="0" dirty="0">
                <a:latin typeface="Sommet Rounded Regular"/>
              </a:rPr>
              <a:t>n</a:t>
            </a:r>
            <a:r>
              <a:rPr lang="pl-PL" sz="1800" kern="0" dirty="0" smtClean="0">
                <a:latin typeface="Sommet Rounded Regular"/>
              </a:rPr>
              <a:t>iemożliwość zrzeszania się pracowników w związki zawodowe</a:t>
            </a:r>
            <a:endParaRPr lang="pl-PL" sz="1800" kern="0" dirty="0">
              <a:latin typeface="Sommet Rounded Regular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052736"/>
            <a:ext cx="3227693" cy="242048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2832" y="1052736"/>
            <a:ext cx="3227313" cy="242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95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dirty="0" smtClean="0">
                <a:solidFill>
                  <a:srgbClr val="FFC000"/>
                </a:solidFill>
              </a:rPr>
              <a:t>Migracje i sytuacja kobiet</a:t>
            </a:r>
            <a:endParaRPr lang="pl-PL" sz="3600" dirty="0">
              <a:solidFill>
                <a:srgbClr val="FFC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789040"/>
            <a:ext cx="8229600" cy="2140923"/>
          </a:xfrm>
        </p:spPr>
        <p:txBody>
          <a:bodyPr/>
          <a:lstStyle/>
          <a:p>
            <a:pPr marL="0" indent="0">
              <a:spcAft>
                <a:spcPts val="300"/>
              </a:spcAft>
              <a:buNone/>
              <a:defRPr/>
            </a:pPr>
            <a:endParaRPr lang="pl-PL" sz="1700" b="1" dirty="0"/>
          </a:p>
          <a:p>
            <a:pPr marL="0" indent="0">
              <a:buNone/>
              <a:defRPr/>
            </a:pPr>
            <a:endParaRPr lang="pl-PL" sz="1700" dirty="0">
              <a:cs typeface="Calibri" pitchFamily="34" charset="0"/>
            </a:endParaRPr>
          </a:p>
          <a:p>
            <a:endParaRPr lang="pl-PL" sz="1800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6285318"/>
            <a:ext cx="3276600" cy="32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ymbol zastępczy zawartości 2"/>
          <p:cNvSpPr txBox="1">
            <a:spLocks/>
          </p:cNvSpPr>
          <p:nvPr/>
        </p:nvSpPr>
        <p:spPr bwMode="auto">
          <a:xfrm>
            <a:off x="505298" y="3861047"/>
            <a:ext cx="8291264" cy="206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3200">
                <a:solidFill>
                  <a:schemeClr val="tx1"/>
                </a:solidFill>
                <a:latin typeface="Sommet Rounded Light" pitchFamily="50" charset="-18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800">
                <a:solidFill>
                  <a:schemeClr val="tx1"/>
                </a:solidFill>
                <a:latin typeface="Sommet Rounded Light" pitchFamily="50" charset="-18"/>
              </a:defRPr>
            </a:lvl2pPr>
            <a:lvl3pPr marL="11430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•"/>
              <a:defRPr sz="2400">
                <a:solidFill>
                  <a:schemeClr val="tx1"/>
                </a:solidFill>
                <a:latin typeface="Sommet Rounded Light" pitchFamily="50" charset="-18"/>
              </a:defRPr>
            </a:lvl3pPr>
            <a:lvl4pPr marL="16002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–"/>
              <a:defRPr sz="2000">
                <a:solidFill>
                  <a:schemeClr val="tx1"/>
                </a:solidFill>
                <a:latin typeface="Sommet Rounded Light" pitchFamily="50" charset="-18"/>
              </a:defRPr>
            </a:lvl4pPr>
            <a:lvl5pPr marL="2057400" indent="-228600" algn="l" rtl="0" eaLnBrk="0" fontAlgn="base" hangingPunct="0">
              <a:spcBef>
                <a:spcPts val="0"/>
              </a:spcBef>
              <a:spcAft>
                <a:spcPts val="600"/>
              </a:spcAft>
              <a:buChar char="»"/>
              <a:defRPr sz="2000">
                <a:solidFill>
                  <a:schemeClr val="tx1"/>
                </a:solidFill>
                <a:latin typeface="Sommet Rounded Light" pitchFamily="50" charset="-1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ea typeface="ＭＳ Ｐゴシック" pitchFamily="34" charset="-128"/>
            </a:endParaRPr>
          </a:p>
          <a:p>
            <a:pPr marL="0" indent="0">
              <a:buFontTx/>
              <a:buNone/>
            </a:pPr>
            <a:endParaRPr lang="pl-PL" sz="1800" kern="0" dirty="0" smtClean="0">
              <a:latin typeface="Calibri" pitchFamily="34" charset="0"/>
              <a:ea typeface="ＭＳ Ｐゴシック" pitchFamily="34" charset="-128"/>
            </a:endParaRPr>
          </a:p>
          <a:p>
            <a:endParaRPr lang="pl-PL" kern="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0904" y="1196752"/>
            <a:ext cx="3600400" cy="240026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3930" y="2132856"/>
            <a:ext cx="3972632" cy="2648421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3701269"/>
            <a:ext cx="4035152" cy="291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5143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21510</TotalTime>
  <Words>504</Words>
  <Application>Microsoft Office PowerPoint</Application>
  <PresentationFormat>Pokaz na ekranie (4:3)</PresentationFormat>
  <Paragraphs>169</Paragraphs>
  <Slides>25</Slides>
  <Notes>0</Notes>
  <HiddenSlides>1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6" baseType="lpstr">
      <vt:lpstr>Projekt domyślny</vt:lpstr>
      <vt:lpstr> Kupuj odpowiedzialnie owoce </vt:lpstr>
      <vt:lpstr>Kupuj odpowiedzialnie owoce</vt:lpstr>
      <vt:lpstr>Owoce tropikalne vs owoce lokalne  </vt:lpstr>
      <vt:lpstr>Banany, ananasy i mango</vt:lpstr>
      <vt:lpstr>Skąd pochodzą?</vt:lpstr>
      <vt:lpstr>Skomplikowany łańcuch dostaw na przykładzie bananów</vt:lpstr>
      <vt:lpstr>Praca na plantacji bananów</vt:lpstr>
      <vt:lpstr>Prawa pracowniczek i pracowników plantacji</vt:lpstr>
      <vt:lpstr>Migracje i sytuacja kobiet</vt:lpstr>
      <vt:lpstr>Bezpieczeństwo na plantacjach</vt:lpstr>
      <vt:lpstr>Związki zawodowe</vt:lpstr>
      <vt:lpstr>Skutki dla  środowiska naturalnego</vt:lpstr>
      <vt:lpstr>Długa droga banana na półki sklepowe</vt:lpstr>
      <vt:lpstr>Supermarkety</vt:lpstr>
      <vt:lpstr>Nieuczciwe praktyki handlowe</vt:lpstr>
      <vt:lpstr>Kto zarabia na bananach?</vt:lpstr>
      <vt:lpstr>Koncerny i certyfikaty</vt:lpstr>
      <vt:lpstr>UE wobec nieuczciwych praktyk handlowych</vt:lpstr>
      <vt:lpstr>World Banana Forum</vt:lpstr>
      <vt:lpstr>Odpowiedzialne zakupy</vt:lpstr>
      <vt:lpstr>Masz prawo wiedzieć!</vt:lpstr>
      <vt:lpstr>Masz prawo wymagać regulacji od UE!</vt:lpstr>
      <vt:lpstr>Dlaczego nam na tym zależy? (1)</vt:lpstr>
      <vt:lpstr>Dlaczego nam na tym zależy? (2)</vt:lpstr>
      <vt:lpstr>Dziękujemy!</vt:lpstr>
    </vt:vector>
  </TitlesOfParts>
  <Company>az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Kupuj odpowiedzialnie</dc:title>
  <dc:creator>az</dc:creator>
  <cp:lastModifiedBy>dell</cp:lastModifiedBy>
  <cp:revision>348</cp:revision>
  <dcterms:created xsi:type="dcterms:W3CDTF">2010-10-16T16:07:45Z</dcterms:created>
  <dcterms:modified xsi:type="dcterms:W3CDTF">2016-01-14T01:08:12Z</dcterms:modified>
</cp:coreProperties>
</file>